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410" r:id="rId4"/>
    <p:sldId id="411" r:id="rId6"/>
    <p:sldId id="359" r:id="rId7"/>
    <p:sldId id="360" r:id="rId8"/>
    <p:sldId id="412" r:id="rId9"/>
    <p:sldId id="413" r:id="rId10"/>
    <p:sldId id="414" r:id="rId11"/>
    <p:sldId id="361" r:id="rId12"/>
    <p:sldId id="415" r:id="rId13"/>
    <p:sldId id="416" r:id="rId14"/>
    <p:sldId id="417" r:id="rId15"/>
    <p:sldId id="362" r:id="rId16"/>
    <p:sldId id="419" r:id="rId17"/>
    <p:sldId id="418" r:id="rId18"/>
    <p:sldId id="421" r:id="rId19"/>
    <p:sldId id="386" r:id="rId20"/>
    <p:sldId id="286" r:id="rId21"/>
    <p:sldId id="258" r:id="rId22"/>
    <p:sldId id="259" r:id="rId23"/>
    <p:sldId id="260" r:id="rId24"/>
    <p:sldId id="261" r:id="rId25"/>
    <p:sldId id="32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64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-168" y="-96"/>
      </p:cViewPr>
      <p:guideLst>
        <p:guide orient="horz" pos="1620"/>
        <p:guide pos="2880"/>
        <p:guide orient="horz" pos="1647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134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23190"/>
            <a:ext cx="132016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79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3338029" y="10595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tags" Target="../tags/tag36.xml"/><Relationship Id="rId3" Type="http://schemas.openxmlformats.org/officeDocument/2006/relationships/image" Target="../media/image4.jpe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3.jpe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image" Target="../media/image26.png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image" Target="../media/image25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7" Type="http://schemas.openxmlformats.org/officeDocument/2006/relationships/slideLayout" Target="../slideLayouts/slideLayout10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image" Target="../media/image28.jpeg"/><Relationship Id="rId5" Type="http://schemas.openxmlformats.org/officeDocument/2006/relationships/tags" Target="../tags/tag110.xml"/><Relationship Id="rId4" Type="http://schemas.openxmlformats.org/officeDocument/2006/relationships/image" Target="../media/image27.jpe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114.xml"/><Relationship Id="rId19" Type="http://schemas.openxmlformats.org/officeDocument/2006/relationships/tags" Target="../tags/tag131.xml"/><Relationship Id="rId18" Type="http://schemas.openxmlformats.org/officeDocument/2006/relationships/tags" Target="../tags/tag130.xml"/><Relationship Id="rId17" Type="http://schemas.openxmlformats.org/officeDocument/2006/relationships/tags" Target="../tags/tag129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image" Target="../media/image7.jpeg"/><Relationship Id="rId2" Type="http://schemas.openxmlformats.org/officeDocument/2006/relationships/tags" Target="../tags/tag42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image" Target="../media/image11.jpeg"/><Relationship Id="rId7" Type="http://schemas.openxmlformats.org/officeDocument/2006/relationships/tags" Target="../tags/tag54.xml"/><Relationship Id="rId6" Type="http://schemas.openxmlformats.org/officeDocument/2006/relationships/image" Target="../media/image10.jpeg"/><Relationship Id="rId5" Type="http://schemas.openxmlformats.org/officeDocument/2006/relationships/tags" Target="../tags/tag53.xml"/><Relationship Id="rId4" Type="http://schemas.openxmlformats.org/officeDocument/2006/relationships/image" Target="../media/image9.jpeg"/><Relationship Id="rId3" Type="http://schemas.openxmlformats.org/officeDocument/2006/relationships/tags" Target="../tags/tag52.xml"/><Relationship Id="rId2" Type="http://schemas.openxmlformats.org/officeDocument/2006/relationships/image" Target="../media/image8.jpeg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56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62.xml"/><Relationship Id="rId7" Type="http://schemas.openxmlformats.org/officeDocument/2006/relationships/image" Target="../media/image13.png"/><Relationship Id="rId6" Type="http://schemas.openxmlformats.org/officeDocument/2006/relationships/tags" Target="../tags/tag61.xml"/><Relationship Id="rId5" Type="http://schemas.openxmlformats.org/officeDocument/2006/relationships/image" Target="../media/image12.png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18.jpeg"/><Relationship Id="rId7" Type="http://schemas.openxmlformats.org/officeDocument/2006/relationships/tags" Target="../tags/tag68.xml"/><Relationship Id="rId6" Type="http://schemas.openxmlformats.org/officeDocument/2006/relationships/image" Target="../media/image17.jpeg"/><Relationship Id="rId5" Type="http://schemas.openxmlformats.org/officeDocument/2006/relationships/tags" Target="../tags/tag67.xml"/><Relationship Id="rId4" Type="http://schemas.openxmlformats.org/officeDocument/2006/relationships/image" Target="../media/image16.png"/><Relationship Id="rId3" Type="http://schemas.openxmlformats.org/officeDocument/2006/relationships/tags" Target="../tags/tag66.xml"/><Relationship Id="rId2" Type="http://schemas.openxmlformats.org/officeDocument/2006/relationships/image" Target="../media/image15.jpeg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image" Target="../media/image21.png"/><Relationship Id="rId13" Type="http://schemas.openxmlformats.org/officeDocument/2006/relationships/tags" Target="../tags/tag71.xml"/><Relationship Id="rId12" Type="http://schemas.openxmlformats.org/officeDocument/2006/relationships/image" Target="../media/image20.png"/><Relationship Id="rId11" Type="http://schemas.openxmlformats.org/officeDocument/2006/relationships/tags" Target="../tags/tag70.xml"/><Relationship Id="rId10" Type="http://schemas.openxmlformats.org/officeDocument/2006/relationships/image" Target="../media/image19.jpeg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81.xml"/><Relationship Id="rId2" Type="http://schemas.openxmlformats.org/officeDocument/2006/relationships/image" Target="../media/image22.jpeg"/><Relationship Id="rId1" Type="http://schemas.openxmlformats.org/officeDocument/2006/relationships/tags" Target="../tags/tag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9"/>
          <p:cNvSpPr txBox="1"/>
          <p:nvPr>
            <p:custDataLst>
              <p:tags r:id="rId1"/>
            </p:custDataLst>
          </p:nvPr>
        </p:nvSpPr>
        <p:spPr>
          <a:xfrm>
            <a:off x="971600" y="1059582"/>
            <a:ext cx="7402115" cy="166128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 </a:t>
            </a:r>
            <a:endParaRPr lang="en-US" sz="45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45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不断</a:t>
            </a:r>
            <a:r>
              <a:rPr lang="zh-CN"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发展的现代社会</a:t>
            </a:r>
            <a:endParaRPr lang="zh-CN" sz="45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5508104" y="3015437"/>
            <a:ext cx="3054350" cy="1738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259632" y="3003798"/>
            <a:ext cx="2286000" cy="1891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644390" y="1924050"/>
            <a:ext cx="3816042" cy="2013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局限：实现妇女和男性的完全平等，还需要人类社会不断努力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16388" name="Picture 2" descr="http://p0.so.qhmsg.com/bdr/_240_/t01cdaf2257bfb43dcf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755576" y="1347614"/>
            <a:ext cx="3395980" cy="290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/>
          <p:nvPr>
            <p:custDataLst>
              <p:tags r:id="rId1"/>
            </p:custDataLst>
          </p:nvPr>
        </p:nvSpPr>
        <p:spPr>
          <a:xfrm>
            <a:off x="971600" y="1222037"/>
            <a:ext cx="7548315" cy="33851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经济的发展，社会的进步</a:t>
            </a:r>
            <a:endParaRPr lang="en-US" altLang="zh-CN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妇女解放运动的发展</a:t>
            </a:r>
            <a:endParaRPr lang="en-US" altLang="zh-CN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3.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欧美发达国家妇女独立意识增强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4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成立团体，举行各种抗议和示威活动</a:t>
            </a:r>
            <a:endParaRPr lang="en-US" altLang="zh-CN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5.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不少国家制定了专门法规，保障妇女权利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6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工业革命后，妇女社会角色的转变</a:t>
            </a:r>
            <a:endParaRPr lang="en-US" altLang="zh-CN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7.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受教育程度的提高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567090" y="760372"/>
            <a:ext cx="612061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妇女地位提高的原因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24578" name="文本框 2"/>
          <p:cNvSpPr txBox="1"/>
          <p:nvPr>
            <p:custDataLst>
              <p:tags r:id="rId2"/>
            </p:custDataLst>
          </p:nvPr>
        </p:nvSpPr>
        <p:spPr>
          <a:xfrm>
            <a:off x="753419" y="1509359"/>
            <a:ext cx="4545330" cy="711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77415" y="2052206"/>
            <a:ext cx="40973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）环境恶化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835696" y="2661402"/>
            <a:ext cx="1589088" cy="18118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原因：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915816" y="2754668"/>
            <a:ext cx="4910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工业化、城市化的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推进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01428" y="897389"/>
            <a:ext cx="4395739" cy="522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608965">
              <a:defRPr kumimoji="1" sz="2800" b="1" ker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  <a:sym typeface="Calibri" panose="020F0502020204030204" charset="0"/>
              </a:rPr>
              <a:t>三</a:t>
            </a:r>
            <a:r>
              <a:rPr lang="en-US" altLang="zh-CN" dirty="0" smtClean="0">
                <a:solidFill>
                  <a:schemeClr val="tx1"/>
                </a:solidFill>
                <a:sym typeface="Calibri" panose="020F0502020204030204" charset="0"/>
              </a:rPr>
              <a:t>.</a:t>
            </a:r>
            <a:r>
              <a:rPr lang="zh-CN" altLang="en-US" dirty="0" smtClean="0">
                <a:solidFill>
                  <a:schemeClr val="tx1"/>
                </a:solidFill>
                <a:sym typeface="Calibri" panose="020F0502020204030204" charset="0"/>
              </a:rPr>
              <a:t>生态</a:t>
            </a:r>
            <a:r>
              <a:rPr lang="zh-CN" altLang="en-US" dirty="0">
                <a:solidFill>
                  <a:schemeClr val="tx1"/>
                </a:solidFill>
                <a:sym typeface="Calibri" panose="020F0502020204030204" charset="0"/>
              </a:rPr>
              <a:t>与人口问题</a:t>
            </a:r>
            <a:endParaRPr lang="zh-CN" altLang="en-US" dirty="0">
              <a:solidFill>
                <a:schemeClr val="tx1"/>
              </a:solidFill>
              <a:sym typeface="Calibri" panose="020F0502020204030204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Freeform 106"/>
          <p:cNvSpPr>
            <a:spLocks noEditPoints="1"/>
          </p:cNvSpPr>
          <p:nvPr/>
        </p:nvSpPr>
        <p:spPr>
          <a:xfrm>
            <a:off x="2706370" y="1234630"/>
            <a:ext cx="3550920" cy="3270706"/>
          </a:xfrm>
          <a:custGeom>
            <a:avLst/>
            <a:gdLst/>
            <a:ahLst/>
            <a:cxnLst>
              <a:cxn ang="0">
                <a:pos x="2620169" y="3806636"/>
              </a:cxn>
              <a:cxn ang="0">
                <a:pos x="1434854" y="2610562"/>
              </a:cxn>
              <a:cxn ang="0">
                <a:pos x="1434854" y="2589761"/>
              </a:cxn>
              <a:cxn ang="0">
                <a:pos x="2599374" y="1435289"/>
              </a:cxn>
              <a:cxn ang="0">
                <a:pos x="2640963" y="1435289"/>
              </a:cxn>
              <a:cxn ang="0">
                <a:pos x="3805483" y="2589761"/>
              </a:cxn>
              <a:cxn ang="0">
                <a:pos x="3805483" y="2600161"/>
              </a:cxn>
              <a:cxn ang="0">
                <a:pos x="2620169" y="3806636"/>
              </a:cxn>
              <a:cxn ang="0">
                <a:pos x="3202428" y="0"/>
              </a:cxn>
              <a:cxn ang="0">
                <a:pos x="2027511" y="0"/>
              </a:cxn>
              <a:cxn ang="0">
                <a:pos x="1892344" y="135208"/>
              </a:cxn>
              <a:cxn ang="0">
                <a:pos x="1892344" y="717644"/>
              </a:cxn>
              <a:cxn ang="0">
                <a:pos x="738222" y="1872116"/>
              </a:cxn>
              <a:cxn ang="0">
                <a:pos x="135167" y="1872116"/>
              </a:cxn>
              <a:cxn ang="0">
                <a:pos x="0" y="2007324"/>
              </a:cxn>
              <a:cxn ang="0">
                <a:pos x="0" y="3172197"/>
              </a:cxn>
              <a:cxn ang="0">
                <a:pos x="135167" y="3307405"/>
              </a:cxn>
              <a:cxn ang="0">
                <a:pos x="717427" y="3307405"/>
              </a:cxn>
              <a:cxn ang="0">
                <a:pos x="1892344" y="4503479"/>
              </a:cxn>
              <a:cxn ang="0">
                <a:pos x="1892344" y="5106717"/>
              </a:cxn>
              <a:cxn ang="0">
                <a:pos x="2027511" y="5241925"/>
              </a:cxn>
              <a:cxn ang="0">
                <a:pos x="3202428" y="5241925"/>
              </a:cxn>
              <a:cxn ang="0">
                <a:pos x="3327198" y="5106717"/>
              </a:cxn>
              <a:cxn ang="0">
                <a:pos x="3327198" y="4513880"/>
              </a:cxn>
              <a:cxn ang="0">
                <a:pos x="4522910" y="3307405"/>
              </a:cxn>
              <a:cxn ang="0">
                <a:pos x="5105170" y="3307405"/>
              </a:cxn>
              <a:cxn ang="0">
                <a:pos x="5240337" y="3172197"/>
              </a:cxn>
              <a:cxn ang="0">
                <a:pos x="5240337" y="2007324"/>
              </a:cxn>
              <a:cxn ang="0">
                <a:pos x="5105170" y="1872116"/>
              </a:cxn>
              <a:cxn ang="0">
                <a:pos x="4502115" y="1872116"/>
              </a:cxn>
              <a:cxn ang="0">
                <a:pos x="3327198" y="717644"/>
              </a:cxn>
              <a:cxn ang="0">
                <a:pos x="3327198" y="135208"/>
              </a:cxn>
              <a:cxn ang="0">
                <a:pos x="3202428" y="0"/>
              </a:cxn>
            </a:cxnLst>
            <a:rect l="0" t="0" r="0" b="0"/>
            <a:pathLst>
              <a:path w="503" h="503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 lIns="91520" tIns="45759" rIns="91520" bIns="45759"/>
          <a:lstStyle/>
          <a:p>
            <a:pPr>
              <a:lnSpc>
                <a:spcPct val="125000"/>
              </a:lnSpc>
            </a:pP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21508" name="圆角矩形 196"/>
          <p:cNvSpPr/>
          <p:nvPr/>
        </p:nvSpPr>
        <p:spPr>
          <a:xfrm>
            <a:off x="4062731" y="3697527"/>
            <a:ext cx="833755" cy="766433"/>
          </a:xfrm>
          <a:prstGeom prst="roundRect">
            <a:avLst>
              <a:gd name="adj" fmla="val 9144"/>
            </a:avLst>
          </a:prstGeom>
          <a:gradFill rotWithShape="1">
            <a:gsLst>
              <a:gs pos="0">
                <a:srgbClr val="D9D9DA"/>
              </a:gs>
              <a:gs pos="100000">
                <a:srgbClr val="FFFFFF"/>
              </a:gs>
            </a:gsLst>
            <a:lin ang="18900000" scaled="1"/>
          </a:gradFill>
          <a:ln w="28575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520" tIns="45759" rIns="91520" bIns="45759" anchor="ctr"/>
          <a:lstStyle/>
          <a:p>
            <a:pPr algn="ctr">
              <a:lnSpc>
                <a:spcPct val="125000"/>
              </a:lnSpc>
            </a:pPr>
            <a:endParaRPr lang="zh-CN" altLang="en-US" sz="20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1509" name="圆角矩形 81961"/>
          <p:cNvSpPr/>
          <p:nvPr/>
        </p:nvSpPr>
        <p:spPr>
          <a:xfrm>
            <a:off x="2778126" y="2454939"/>
            <a:ext cx="833755" cy="766433"/>
          </a:xfrm>
          <a:prstGeom prst="roundRect">
            <a:avLst>
              <a:gd name="adj" fmla="val 9144"/>
            </a:avLst>
          </a:prstGeom>
          <a:gradFill rotWithShape="1">
            <a:gsLst>
              <a:gs pos="0">
                <a:srgbClr val="D9D9DA"/>
              </a:gs>
              <a:gs pos="100000">
                <a:srgbClr val="FFFFFF"/>
              </a:gs>
            </a:gsLst>
            <a:lin ang="18900000" scaled="1"/>
          </a:gradFill>
          <a:ln w="28575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520" tIns="45759" rIns="91520" bIns="45759" anchor="ctr"/>
          <a:lstStyle/>
          <a:p>
            <a:pPr algn="ctr">
              <a:lnSpc>
                <a:spcPct val="125000"/>
              </a:lnSpc>
            </a:pPr>
            <a:endParaRPr lang="zh-CN" altLang="en-US" sz="20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1510" name="圆角矩形 194"/>
          <p:cNvSpPr/>
          <p:nvPr/>
        </p:nvSpPr>
        <p:spPr>
          <a:xfrm>
            <a:off x="5349241" y="2454939"/>
            <a:ext cx="832485" cy="766433"/>
          </a:xfrm>
          <a:prstGeom prst="roundRect">
            <a:avLst>
              <a:gd name="adj" fmla="val 9144"/>
            </a:avLst>
          </a:prstGeom>
          <a:gradFill rotWithShape="1">
            <a:gsLst>
              <a:gs pos="0">
                <a:srgbClr val="D9D9DA"/>
              </a:gs>
              <a:gs pos="100000">
                <a:srgbClr val="FFFFFF"/>
              </a:gs>
            </a:gsLst>
            <a:lin ang="18900000" scaled="1"/>
          </a:gradFill>
          <a:ln w="28575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520" tIns="45759" rIns="91520" bIns="45759" anchor="ctr"/>
          <a:lstStyle/>
          <a:p>
            <a:pPr algn="ctr">
              <a:lnSpc>
                <a:spcPct val="125000"/>
              </a:lnSpc>
            </a:pPr>
            <a:endParaRPr lang="zh-CN" altLang="en-US" sz="20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1511" name="圆角矩形 195"/>
          <p:cNvSpPr/>
          <p:nvPr/>
        </p:nvSpPr>
        <p:spPr>
          <a:xfrm>
            <a:off x="4062731" y="1273461"/>
            <a:ext cx="833755" cy="767705"/>
          </a:xfrm>
          <a:prstGeom prst="roundRect">
            <a:avLst>
              <a:gd name="adj" fmla="val 9144"/>
            </a:avLst>
          </a:prstGeom>
          <a:gradFill rotWithShape="1">
            <a:gsLst>
              <a:gs pos="0">
                <a:srgbClr val="D9D9DA"/>
              </a:gs>
              <a:gs pos="100000">
                <a:srgbClr val="FFFFFF"/>
              </a:gs>
            </a:gsLst>
            <a:lin ang="18900000" scaled="1"/>
          </a:gradFill>
          <a:ln w="28575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520" tIns="45759" rIns="91520" bIns="45759" anchor="ctr"/>
          <a:lstStyle/>
          <a:p>
            <a:pPr algn="ctr">
              <a:lnSpc>
                <a:spcPct val="125000"/>
              </a:lnSpc>
            </a:pPr>
            <a:endParaRPr lang="zh-CN" altLang="en-US" sz="20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4629" y="2431268"/>
            <a:ext cx="900748" cy="8089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59" tIns="45759" rIns="45759" bIns="45759" numCol="1" spcCol="50844" rtlCol="0" anchor="t" forceAA="0">
            <a:spAutoFit/>
          </a:bodyPr>
          <a:lstStyle/>
          <a:p>
            <a:pPr algn="ctr" defTabSz="1220470" latinLnBrk="1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+mn-ea"/>
                <a:ea typeface="+mn-ea"/>
                <a:cs typeface="Arial" panose="020B0604020202020204"/>
                <a:sym typeface="Arial" panose="020B0604020202020204"/>
              </a:rPr>
              <a:t>土地</a:t>
            </a:r>
            <a:endParaRPr lang="en-US" altLang="zh-CN" sz="2000" b="1" dirty="0" smtClean="0">
              <a:solidFill>
                <a:srgbClr val="000000"/>
              </a:solidFill>
              <a:latin typeface="+mn-ea"/>
              <a:ea typeface="+mn-ea"/>
              <a:cs typeface="Arial" panose="020B0604020202020204"/>
              <a:sym typeface="Arial" panose="020B0604020202020204"/>
            </a:endParaRPr>
          </a:p>
          <a:p>
            <a:pPr algn="ctr" defTabSz="1220470" latinLnBrk="1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+mn-ea"/>
                <a:ea typeface="+mn-ea"/>
                <a:cs typeface="Arial" panose="020B0604020202020204"/>
                <a:sym typeface="Arial" panose="020B0604020202020204"/>
              </a:rPr>
              <a:t>荒漠化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5436" y="1248529"/>
            <a:ext cx="720725" cy="861853"/>
          </a:xfrm>
          <a:prstGeom prst="rect">
            <a:avLst/>
          </a:prstGeom>
          <a:noFill/>
        </p:spPr>
        <p:txBody>
          <a:bodyPr wrap="square" lIns="91520" tIns="45759" rIns="91520" bIns="45759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  <a:ea typeface="+mn-ea"/>
                <a:sym typeface="Arial" panose="020B0604020202020204"/>
              </a:rPr>
              <a:t>大气污染</a:t>
            </a:r>
            <a:endParaRPr lang="zh-CN" altLang="en-US" sz="2000" b="1" dirty="0">
              <a:solidFill>
                <a:srgbClr val="000000"/>
              </a:solidFill>
              <a:latin typeface="+mn-ea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18220" y="2431268"/>
            <a:ext cx="821690" cy="861853"/>
          </a:xfrm>
          <a:prstGeom prst="rect">
            <a:avLst/>
          </a:prstGeom>
          <a:noFill/>
        </p:spPr>
        <p:txBody>
          <a:bodyPr wrap="square" lIns="91520" tIns="45759" rIns="91520" bIns="45759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  <a:ea typeface="+mn-ea"/>
                <a:sym typeface="Arial" panose="020B0604020202020204"/>
              </a:rPr>
              <a:t>化学污染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5436" y="3668038"/>
            <a:ext cx="727075" cy="861853"/>
          </a:xfrm>
          <a:prstGeom prst="rect">
            <a:avLst/>
          </a:prstGeom>
          <a:noFill/>
        </p:spPr>
        <p:txBody>
          <a:bodyPr wrap="square" lIns="91520" tIns="45759" rIns="91520" bIns="45759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  <a:ea typeface="+mn-ea"/>
                <a:sym typeface="Arial" panose="020B0604020202020204"/>
              </a:rPr>
              <a:t>资源短缺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1641" y="411510"/>
            <a:ext cx="7309804" cy="5638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59" tIns="45759" rIns="45759" bIns="45759" numCol="1" spcCol="50844" rtlCol="0" anchor="t" forceAA="0">
            <a:noAutofit/>
          </a:bodyPr>
          <a:lstStyle/>
          <a:p>
            <a:pPr algn="ctr" eaLnBrk="1" fontAlgn="base" latinLnBrk="0" hangingPunct="1">
              <a:lnSpc>
                <a:spcPct val="125000"/>
              </a:lnSpc>
              <a:defRPr/>
            </a:pPr>
            <a:r>
              <a:rPr lang="zh-CN" altLang="en-US" sz="2000" b="1" dirty="0">
                <a:latin typeface="+mn-ea"/>
                <a:ea typeface="+mn-ea"/>
                <a:cs typeface="楷体" panose="02010609060101010101" pitchFamily="49" charset="-122"/>
                <a:sym typeface="+mn-ea"/>
              </a:rPr>
              <a:t>人类使用煤炭、石油等矿物燃料，排放了大量的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二氧化碳</a:t>
            </a:r>
            <a:r>
              <a:rPr lang="zh-CN" altLang="en-US" sz="2000" b="1" dirty="0">
                <a:latin typeface="+mn-ea"/>
                <a:ea typeface="+mn-ea"/>
                <a:cs typeface="楷体" panose="02010609060101010101" pitchFamily="49" charset="-122"/>
                <a:sym typeface="+mn-ea"/>
              </a:rPr>
              <a:t>，产生了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温室效应</a:t>
            </a:r>
            <a:r>
              <a:rPr lang="zh-CN" altLang="en-US" sz="2000" b="1" dirty="0">
                <a:latin typeface="+mn-ea"/>
                <a:ea typeface="+mn-ea"/>
                <a:cs typeface="楷体" panose="02010609060101010101" pitchFamily="49" charset="-122"/>
                <a:sym typeface="+mn-ea"/>
              </a:rPr>
              <a:t>，导致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全球气候变暖</a:t>
            </a:r>
            <a:r>
              <a:rPr lang="zh-CN" altLang="en-US" sz="2000" b="1" dirty="0">
                <a:latin typeface="+mn-ea"/>
                <a:ea typeface="+mn-ea"/>
                <a:cs typeface="楷体" panose="02010609060101010101" pitchFamily="49" charset="-122"/>
                <a:sym typeface="+mn-ea"/>
              </a:rPr>
              <a:t>、冰川融 化、海平面上升。</a:t>
            </a:r>
            <a:endParaRPr lang="zh-CN" altLang="en-US" sz="2000" b="1" dirty="0">
              <a:solidFill>
                <a:srgbClr val="000000"/>
              </a:solidFill>
              <a:latin typeface="+mn-ea"/>
              <a:ea typeface="+mn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63518" y="1861975"/>
            <a:ext cx="2672978" cy="20160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59" tIns="45759" rIns="45759" bIns="45759" numCol="1" spcCol="50844" rtlCol="0" anchor="t" forceAA="0">
            <a:sp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latin typeface="+mn-ea"/>
                <a:ea typeface="+mn-ea"/>
                <a:sym typeface="+mn-ea"/>
              </a:rPr>
              <a:t>大气中的臭氧层可以吸收太阳紫外线 ，保护地球生命，但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化学污染破坏了臭氧层</a:t>
            </a:r>
            <a:r>
              <a:rPr lang="zh-CN" altLang="en-US" sz="2000" b="1" dirty="0">
                <a:latin typeface="+mn-ea"/>
                <a:ea typeface="+mn-ea"/>
                <a:sym typeface="+mn-ea"/>
              </a:rPr>
              <a:t>，直接威胁到人类的生存。</a:t>
            </a:r>
            <a:endParaRPr lang="zh-CN" altLang="en-US" sz="2000" b="1" dirty="0">
              <a:latin typeface="+mn-ea"/>
              <a:ea typeface="+mn-ea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69588" y="4449253"/>
            <a:ext cx="5512165" cy="4771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59" tIns="45759" rIns="45759" bIns="45759" numCol="1" spcCol="50844" rtlCol="0" anchor="t" forceAA="0">
            <a:spAutoFit/>
          </a:bodyPr>
          <a:lstStyle/>
          <a:p>
            <a:pPr algn="ctr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污染和浪费</a:t>
            </a:r>
            <a:r>
              <a:rPr lang="zh-CN" altLang="en-US" sz="2000" b="1" dirty="0">
                <a:latin typeface="+mn-ea"/>
                <a:ea typeface="+mn-ea"/>
                <a:sym typeface="+mn-ea"/>
              </a:rPr>
              <a:t>也使有限的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淡水资源</a:t>
            </a:r>
            <a:r>
              <a:rPr lang="zh-CN" altLang="en-US" sz="2000" b="1" dirty="0">
                <a:latin typeface="+mn-ea"/>
                <a:ea typeface="+mn-ea"/>
                <a:sym typeface="+mn-ea"/>
              </a:rPr>
              <a:t>面临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短缺</a:t>
            </a:r>
            <a:r>
              <a:rPr lang="zh-CN" altLang="en-US" sz="2000" b="1" dirty="0">
                <a:latin typeface="+mn-ea"/>
                <a:ea typeface="+mn-ea"/>
                <a:sym typeface="+mn-ea"/>
              </a:rPr>
              <a:t>危机。</a:t>
            </a:r>
            <a:endParaRPr lang="zh-CN" altLang="en-US" sz="2000" b="1" dirty="0">
              <a:latin typeface="+mn-ea"/>
              <a:ea typeface="+mn-ea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496" y="1469467"/>
            <a:ext cx="2320290" cy="278545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59" tIns="45759" rIns="45759" bIns="45759" numCol="1" spcCol="50844" rtlCol="0" anchor="t" forceAA="0">
            <a:spAutoFit/>
          </a:bodyPr>
          <a:lstStyle/>
          <a:p>
            <a:pPr algn="ctr" fontAlgn="base">
              <a:lnSpc>
                <a:spcPct val="125000"/>
              </a:lnSpc>
              <a:defRPr/>
            </a:pPr>
            <a:r>
              <a:rPr lang="zh-CN" altLang="en-US" sz="2000" b="1" dirty="0">
                <a:latin typeface="+mn-ea"/>
                <a:ea typeface="+mn-ea"/>
                <a:sym typeface="+mn-ea"/>
              </a:rPr>
              <a:t>在干旱和半干旱地区，土地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荒漠化</a:t>
            </a:r>
            <a:r>
              <a:rPr lang="zh-CN" altLang="en-US" sz="2000" b="1" dirty="0">
                <a:latin typeface="+mn-ea"/>
                <a:ea typeface="+mn-ea"/>
                <a:sym typeface="+mn-ea"/>
              </a:rPr>
              <a:t>越来越严重。对森林资源的乱砍滥伐，导致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  <a:cs typeface="楷体" panose="02010609060101010101" pitchFamily="49" charset="-122"/>
                <a:sym typeface="+mn-ea"/>
              </a:rPr>
              <a:t>热带雨林大片消失</a:t>
            </a:r>
            <a:r>
              <a:rPr lang="zh-CN" altLang="en-US" sz="2000" b="1" dirty="0">
                <a:latin typeface="+mn-ea"/>
                <a:ea typeface="+mn-ea"/>
                <a:sym typeface="+mn-ea"/>
              </a:rPr>
              <a:t>，直接影响到全球的生态平衡。</a:t>
            </a:r>
            <a:endParaRPr lang="zh-CN" altLang="en-US" sz="2000" b="1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26637" name="图片 1" descr="1d2427b0"/>
          <p:cNvPicPr>
            <a:picLocks noChangeAspect="1"/>
          </p:cNvPicPr>
          <p:nvPr/>
        </p:nvPicPr>
        <p:blipFill>
          <a:blip r:embed="rId1" cstate="print"/>
          <a:srcRect r="-3050" b="4893"/>
          <a:stretch>
            <a:fillRect/>
          </a:stretch>
        </p:blipFill>
        <p:spPr>
          <a:xfrm>
            <a:off x="3726181" y="2041167"/>
            <a:ext cx="1613535" cy="1523953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1" grpId="0"/>
      <p:bldP spid="12" grpId="0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514350" y="839470"/>
            <a:ext cx="60769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  <a:ea typeface="黑体" panose="02010609060101010101" pitchFamily="49" charset="-122"/>
              </a:rPr>
              <a:t>03</a:t>
            </a:r>
            <a:endParaRPr lang="en-US" altLang="zh-CN" sz="2400" dirty="0">
              <a:solidFill>
                <a:prstClr val="white"/>
              </a:solidFill>
              <a:latin typeface="Impact" panose="020B0806030902050204" pitchFamily="34" charset="0"/>
              <a:ea typeface="黑体" panose="02010609060101010101" pitchFamily="49" charset="-122"/>
            </a:endParaRPr>
          </a:p>
        </p:txBody>
      </p:sp>
      <p:pic>
        <p:nvPicPr>
          <p:cNvPr id="21506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899795" y="1276350"/>
            <a:ext cx="2857500" cy="17849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5" name="矩形 3"/>
          <p:cNvSpPr/>
          <p:nvPr>
            <p:custDataLst>
              <p:tags r:id="rId5"/>
            </p:custDataLst>
          </p:nvPr>
        </p:nvSpPr>
        <p:spPr>
          <a:xfrm>
            <a:off x="1619250" y="3061335"/>
            <a:ext cx="1171575" cy="294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中国总人口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1" name="Picture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4500245" y="1276350"/>
            <a:ext cx="3158490" cy="173799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60" name="矩形 3"/>
          <p:cNvSpPr/>
          <p:nvPr>
            <p:custDataLst>
              <p:tags r:id="rId8"/>
            </p:custDataLst>
          </p:nvPr>
        </p:nvSpPr>
        <p:spPr>
          <a:xfrm>
            <a:off x="5723890" y="3014345"/>
            <a:ext cx="1171575" cy="294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世界总人口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382001"/>
          <p:cNvSpPr txBox="1"/>
          <p:nvPr>
            <p:custDataLst>
              <p:tags r:id="rId9"/>
            </p:custDataLst>
          </p:nvPr>
        </p:nvSpPr>
        <p:spPr>
          <a:xfrm>
            <a:off x="937060" y="771550"/>
            <a:ext cx="6236335" cy="3733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探究：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人口过多，增长过快带来哪些问题？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381997"/>
          <p:cNvSpPr txBox="1"/>
          <p:nvPr>
            <p:custDataLst>
              <p:tags r:id="rId10"/>
            </p:custDataLst>
          </p:nvPr>
        </p:nvSpPr>
        <p:spPr>
          <a:xfrm>
            <a:off x="999713" y="3940810"/>
            <a:ext cx="1346835" cy="3340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环境问题：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382009"/>
          <p:cNvSpPr txBox="1"/>
          <p:nvPr>
            <p:custDataLst>
              <p:tags r:id="rId11"/>
            </p:custDataLst>
          </p:nvPr>
        </p:nvSpPr>
        <p:spPr>
          <a:xfrm>
            <a:off x="783813" y="3493135"/>
            <a:ext cx="1720850" cy="4705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ea typeface="黑体" panose="02010609060101010101" pitchFamily="49" charset="-122"/>
                <a:sym typeface="+mn-ea"/>
              </a:rPr>
              <a:t>资源问题：</a:t>
            </a:r>
            <a:endParaRPr lang="zh-CN" altLang="en-US" sz="2400" b="1" dirty="0"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382010"/>
          <p:cNvSpPr txBox="1"/>
          <p:nvPr>
            <p:custDataLst>
              <p:tags r:id="rId12"/>
            </p:custDataLst>
          </p:nvPr>
        </p:nvSpPr>
        <p:spPr>
          <a:xfrm>
            <a:off x="999713" y="4372610"/>
            <a:ext cx="1346835" cy="3340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社会问题：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305389" y="3578860"/>
            <a:ext cx="2990215" cy="3340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耕地减少、粮食短缺、水资源短缺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2439893" y="4030345"/>
            <a:ext cx="4276725" cy="3340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水土流失、土地荒漠化、大气污染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2439893" y="4431030"/>
            <a:ext cx="4032250" cy="3340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交通拥挤、住房紧张、就业困难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9" grpId="0"/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20483" name="TextBox 3"/>
          <p:cNvSpPr txBox="1"/>
          <p:nvPr>
            <p:custDataLst>
              <p:tags r:id="rId2"/>
            </p:custDataLst>
          </p:nvPr>
        </p:nvSpPr>
        <p:spPr>
          <a:xfrm>
            <a:off x="395536" y="843558"/>
            <a:ext cx="8142605" cy="613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zh-CN" altLang="en-US" sz="2200" dirty="0"/>
              <a:t>合作探究：面对日益严重的生态与人口问题，你有</a:t>
            </a:r>
            <a:r>
              <a:rPr lang="zh-CN" altLang="en-US" sz="2200" dirty="0" smtClean="0"/>
              <a:t>什么好的建议</a:t>
            </a:r>
            <a:r>
              <a:rPr lang="zh-CN" altLang="en-US" sz="2200" dirty="0"/>
              <a:t>吗？</a:t>
            </a:r>
            <a:endParaRPr lang="zh-CN" altLang="en-US" sz="2200" dirty="0"/>
          </a:p>
        </p:txBody>
      </p:sp>
      <p:pic>
        <p:nvPicPr>
          <p:cNvPr id="20482" name="图片 2" descr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83200" y="1467229"/>
            <a:ext cx="2827655" cy="1616075"/>
          </a:xfrm>
          <a:prstGeom prst="rect">
            <a:avLst/>
          </a:prstGeom>
          <a:noFill/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0484" name="图片 4" descr="s_5723f810d04f253f395f13838754d4ef26155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056041" y="1467229"/>
            <a:ext cx="2846070" cy="161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2955" name="矩形 252954"/>
          <p:cNvSpPr/>
          <p:nvPr>
            <p:custDataLst>
              <p:tags r:id="rId7"/>
            </p:custDataLst>
          </p:nvPr>
        </p:nvSpPr>
        <p:spPr>
          <a:xfrm>
            <a:off x="734631" y="3269377"/>
            <a:ext cx="8143875" cy="15297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D8090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①加强国际合作，共同努力，认真应对；</a:t>
            </a:r>
            <a:endParaRPr lang="zh-CN" altLang="en-US" sz="2400" b="1" dirty="0">
              <a:solidFill>
                <a:srgbClr val="D8090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D8090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②保护生态环境，合理利用资源，推行可持续发展战略；</a:t>
            </a:r>
            <a:endParaRPr lang="zh-CN" altLang="en-US" sz="2400" b="1" dirty="0">
              <a:solidFill>
                <a:srgbClr val="D8090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D8090F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③</a:t>
            </a:r>
            <a:r>
              <a:rPr lang="zh-CN" altLang="en-US" sz="2400" b="1" dirty="0" smtClean="0">
                <a:solidFill>
                  <a:srgbClr val="D8090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提高</a:t>
            </a:r>
            <a:r>
              <a:rPr lang="zh-CN" altLang="en-US" sz="2400" b="1" dirty="0">
                <a:solidFill>
                  <a:srgbClr val="D8090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人口</a:t>
            </a:r>
            <a:r>
              <a:rPr lang="zh-CN" altLang="en-US" sz="2400" b="1" dirty="0" smtClean="0">
                <a:solidFill>
                  <a:srgbClr val="D8090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素质</a:t>
            </a:r>
            <a:r>
              <a:rPr lang="zh-CN" altLang="en-US" sz="2400" b="1" dirty="0" smtClean="0">
                <a:solidFill>
                  <a:srgbClr val="D8090F"/>
                </a:solidFill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D8090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2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2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2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6148"/>
          <p:cNvSpPr txBox="1"/>
          <p:nvPr>
            <p:custDataLst>
              <p:tags r:id="rId1"/>
            </p:custDataLst>
          </p:nvPr>
        </p:nvSpPr>
        <p:spPr>
          <a:xfrm>
            <a:off x="1604995" y="744104"/>
            <a:ext cx="2493962" cy="1015663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计算机网络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现代社会生活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8" name="文本框 1"/>
          <p:cNvSpPr txBox="1"/>
          <p:nvPr>
            <p:custDataLst>
              <p:tags r:id="rId2"/>
            </p:custDataLst>
          </p:nvPr>
        </p:nvSpPr>
        <p:spPr>
          <a:xfrm>
            <a:off x="4274517" y="678956"/>
            <a:ext cx="3021981" cy="430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人类进入“信息时代”</a:t>
            </a:r>
            <a:endParaRPr lang="zh-CN" altLang="en-US" sz="2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文本框 2"/>
          <p:cNvSpPr txBox="1"/>
          <p:nvPr>
            <p:custDataLst>
              <p:tags r:id="rId3"/>
            </p:custDataLst>
          </p:nvPr>
        </p:nvSpPr>
        <p:spPr>
          <a:xfrm>
            <a:off x="4309440" y="1137763"/>
            <a:ext cx="2738250" cy="430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拓展人类的生活空间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文本框 3"/>
          <p:cNvSpPr txBox="1"/>
          <p:nvPr>
            <p:custDataLst>
              <p:tags r:id="rId4"/>
            </p:custDataLst>
          </p:nvPr>
        </p:nvSpPr>
        <p:spPr>
          <a:xfrm>
            <a:off x="4334074" y="1597349"/>
            <a:ext cx="3599383" cy="430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推动了全球经济一体化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1" name="文本框 4"/>
          <p:cNvSpPr txBox="1"/>
          <p:nvPr>
            <p:custDataLst>
              <p:tags r:id="rId5"/>
            </p:custDataLst>
          </p:nvPr>
        </p:nvSpPr>
        <p:spPr>
          <a:xfrm>
            <a:off x="4373484" y="1978551"/>
            <a:ext cx="1035861" cy="430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200" b="1" dirty="0">
                <a:latin typeface="Calibri" panose="020F0502020204030204" charset="0"/>
                <a:ea typeface="黑体" panose="02010609060101010101" pitchFamily="49" charset="-122"/>
              </a:rPr>
              <a:t>选举权</a:t>
            </a:r>
            <a:endParaRPr lang="zh-CN" altLang="en-US" sz="22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4822" name="文本框 5"/>
          <p:cNvSpPr txBox="1"/>
          <p:nvPr>
            <p:custDataLst>
              <p:tags r:id="rId6"/>
            </p:custDataLst>
          </p:nvPr>
        </p:nvSpPr>
        <p:spPr>
          <a:xfrm>
            <a:off x="4373484" y="2536068"/>
            <a:ext cx="1603324" cy="430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200" b="1" dirty="0">
                <a:latin typeface="Calibri" panose="020F0502020204030204" charset="0"/>
                <a:ea typeface="黑体" panose="02010609060101010101" pitchFamily="49" charset="-122"/>
              </a:rPr>
              <a:t>就业率增长</a:t>
            </a:r>
            <a:endParaRPr lang="zh-CN" altLang="en-US" sz="22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4823" name="文本框 6"/>
          <p:cNvSpPr txBox="1"/>
          <p:nvPr>
            <p:custDataLst>
              <p:tags r:id="rId7"/>
            </p:custDataLst>
          </p:nvPr>
        </p:nvSpPr>
        <p:spPr>
          <a:xfrm>
            <a:off x="1604995" y="2239738"/>
            <a:ext cx="2529840" cy="460375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妇女地位的提高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4" name="文本框 7"/>
          <p:cNvSpPr txBox="1"/>
          <p:nvPr>
            <p:custDataLst>
              <p:tags r:id="rId8"/>
            </p:custDataLst>
          </p:nvPr>
        </p:nvSpPr>
        <p:spPr>
          <a:xfrm>
            <a:off x="1642142" y="3693427"/>
            <a:ext cx="2456815" cy="460375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生态与人口问题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5" name="文本框 8"/>
          <p:cNvSpPr txBox="1"/>
          <p:nvPr>
            <p:custDataLst>
              <p:tags r:id="rId9"/>
            </p:custDataLst>
          </p:nvPr>
        </p:nvSpPr>
        <p:spPr>
          <a:xfrm>
            <a:off x="4289231" y="315735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Calibri" panose="020F0502020204030204" charset="0"/>
                <a:ea typeface="黑体" panose="02010609060101010101" pitchFamily="49" charset="-122"/>
              </a:rPr>
              <a:t>生态</a:t>
            </a:r>
            <a:r>
              <a:rPr lang="zh-CN" altLang="en-US" sz="2400" b="1" dirty="0" smtClean="0">
                <a:latin typeface="Calibri" panose="020F0502020204030204" charset="0"/>
                <a:ea typeface="黑体" panose="02010609060101010101" pitchFamily="49" charset="-122"/>
              </a:rPr>
              <a:t>问题</a:t>
            </a:r>
            <a:endParaRPr lang="zh-CN" altLang="en-US" sz="24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4826" name="文本框 10"/>
          <p:cNvSpPr txBox="1"/>
          <p:nvPr>
            <p:custDataLst>
              <p:tags r:id="rId10"/>
            </p:custDataLst>
          </p:nvPr>
        </p:nvSpPr>
        <p:spPr>
          <a:xfrm>
            <a:off x="4296274" y="4140021"/>
            <a:ext cx="194468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人口</a:t>
            </a:r>
            <a:r>
              <a:rPr lang="zh-CN" altLang="en-US" sz="24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问题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" name="矩形 56"/>
          <p:cNvSpPr/>
          <p:nvPr>
            <p:custDataLst>
              <p:tags r:id="rId11"/>
            </p:custDataLst>
          </p:nvPr>
        </p:nvSpPr>
        <p:spPr>
          <a:xfrm>
            <a:off x="755576" y="765810"/>
            <a:ext cx="513080" cy="4107180"/>
          </a:xfrm>
          <a:prstGeom prst="rect">
            <a:avLst/>
          </a:prstGeom>
          <a:noFill/>
          <a:ln w="34925">
            <a:noFill/>
          </a:ln>
          <a:effectLst>
            <a:outerShdw blurRad="101600" dist="50800" dir="5400000" algn="ctr" rotWithShape="0">
              <a:schemeClr val="bg1">
                <a:alpha val="60000"/>
              </a:schemeClr>
            </a:outerShdw>
          </a:effectLst>
        </p:spPr>
        <p:style>
          <a:lnRef idx="1">
            <a:srgbClr val="333399"/>
          </a:lnRef>
          <a:fillRef idx="2">
            <a:srgbClr val="333399"/>
          </a:fillRef>
          <a:effectRef idx="1">
            <a:srgbClr val="333399"/>
          </a:effectRef>
          <a:fontRef idx="minor">
            <a:srgbClr val="000000"/>
          </a:fontRef>
        </p:style>
        <p:txBody>
          <a:bodyPr vert="eaVert" wrap="square">
            <a:noAutofit/>
          </a:bodyPr>
          <a:lstStyle/>
          <a:p>
            <a:pPr algn="ctr" fontAlgn="base">
              <a:spcBef>
                <a:spcPct val="50000"/>
              </a:spcBef>
            </a:pPr>
            <a:r>
              <a:rPr lang="zh-CN" altLang="en-US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不断发展的现代社会</a:t>
            </a:r>
            <a:endParaRPr lang="zh-CN" altLang="en-US" sz="2800" b="1" strike="noStrike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8" name="文本框 11"/>
          <p:cNvSpPr txBox="1"/>
          <p:nvPr>
            <p:custDataLst>
              <p:tags r:id="rId12"/>
            </p:custDataLst>
          </p:nvPr>
        </p:nvSpPr>
        <p:spPr>
          <a:xfrm>
            <a:off x="5976808" y="3795887"/>
            <a:ext cx="305968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200" b="1" dirty="0">
                <a:latin typeface="Arial" panose="020B0604020202020204" pitchFamily="34" charset="0"/>
                <a:ea typeface="黑体" panose="02010609060101010101" pitchFamily="49" charset="-122"/>
              </a:rPr>
              <a:t>环境压力</a:t>
            </a:r>
            <a:endParaRPr lang="zh-CN" altLang="en-US" sz="2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200" b="1" dirty="0">
                <a:latin typeface="Arial" panose="020B0604020202020204" pitchFamily="34" charset="0"/>
                <a:ea typeface="黑体" panose="02010609060101010101" pitchFamily="49" charset="-122"/>
              </a:rPr>
              <a:t>粮食问题</a:t>
            </a:r>
            <a:endParaRPr lang="zh-CN" altLang="en-US" sz="2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教育就业住房社会保障等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29" name="文本框 12"/>
          <p:cNvSpPr txBox="1"/>
          <p:nvPr>
            <p:custDataLst>
              <p:tags r:id="rId13"/>
            </p:custDataLst>
          </p:nvPr>
        </p:nvSpPr>
        <p:spPr>
          <a:xfrm>
            <a:off x="5890308" y="2794806"/>
            <a:ext cx="2232025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200" b="1" dirty="0">
                <a:latin typeface="Arial" panose="020B0604020202020204" pitchFamily="34" charset="0"/>
                <a:ea typeface="黑体" panose="02010609060101010101" pitchFamily="49" charset="-122"/>
              </a:rPr>
              <a:t>环境恶化</a:t>
            </a:r>
            <a:endParaRPr lang="zh-CN" altLang="en-US" sz="2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200" b="1" dirty="0">
                <a:latin typeface="Arial" panose="020B0604020202020204" pitchFamily="34" charset="0"/>
                <a:ea typeface="黑体" panose="02010609060101010101" pitchFamily="49" charset="-122"/>
              </a:rPr>
              <a:t>淡水资源短缺</a:t>
            </a:r>
            <a:endParaRPr lang="zh-CN" altLang="en-US" sz="2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200" b="1" dirty="0">
                <a:latin typeface="Arial" panose="020B0604020202020204" pitchFamily="34" charset="0"/>
                <a:ea typeface="黑体" panose="02010609060101010101" pitchFamily="49" charset="-122"/>
              </a:rPr>
              <a:t>土地荒漠化等</a:t>
            </a:r>
            <a:endParaRPr lang="zh-CN" altLang="en-US" sz="2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14"/>
            </p:custDataLst>
          </p:nvPr>
        </p:nvSpPr>
        <p:spPr>
          <a:xfrm>
            <a:off x="1296175" y="801119"/>
            <a:ext cx="325755" cy="3479426"/>
          </a:xfrm>
          <a:prstGeom prst="leftBrace">
            <a:avLst>
              <a:gd name="adj1" fmla="val 56875"/>
              <a:gd name="adj2" fmla="val 5000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>
            <p:custDataLst>
              <p:tags r:id="rId15"/>
            </p:custDataLst>
          </p:nvPr>
        </p:nvSpPr>
        <p:spPr>
          <a:xfrm>
            <a:off x="4172441" y="802783"/>
            <a:ext cx="204152" cy="1077249"/>
          </a:xfrm>
          <a:prstGeom prst="leftBrace">
            <a:avLst>
              <a:gd name="adj1" fmla="val 48490"/>
              <a:gd name="adj2" fmla="val 51252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ea typeface="黑体" panose="02010609060101010101" pitchFamily="49" charset="-122"/>
            </a:endParaRPr>
          </a:p>
        </p:txBody>
      </p:sp>
      <p:sp>
        <p:nvSpPr>
          <p:cNvPr id="16" name="左大括号 15"/>
          <p:cNvSpPr/>
          <p:nvPr>
            <p:custDataLst>
              <p:tags r:id="rId16"/>
            </p:custDataLst>
          </p:nvPr>
        </p:nvSpPr>
        <p:spPr>
          <a:xfrm>
            <a:off x="4268198" y="2112791"/>
            <a:ext cx="131752" cy="741680"/>
          </a:xfrm>
          <a:prstGeom prst="leftBrace">
            <a:avLst>
              <a:gd name="adj1" fmla="val 27363"/>
              <a:gd name="adj2" fmla="val 51252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>
            <p:custDataLst>
              <p:tags r:id="rId17"/>
            </p:custDataLst>
          </p:nvPr>
        </p:nvSpPr>
        <p:spPr>
          <a:xfrm>
            <a:off x="4110238" y="3388185"/>
            <a:ext cx="223836" cy="1107088"/>
          </a:xfrm>
          <a:prstGeom prst="leftBrace">
            <a:avLst>
              <a:gd name="adj1" fmla="val 37205"/>
              <a:gd name="adj2" fmla="val 51252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ea typeface="黑体" panose="02010609060101010101" pitchFamily="49" charset="-122"/>
            </a:endParaRPr>
          </a:p>
        </p:txBody>
      </p:sp>
      <p:sp>
        <p:nvSpPr>
          <p:cNvPr id="18" name="左大括号 17"/>
          <p:cNvSpPr/>
          <p:nvPr>
            <p:custDataLst>
              <p:tags r:id="rId18"/>
            </p:custDataLst>
          </p:nvPr>
        </p:nvSpPr>
        <p:spPr>
          <a:xfrm>
            <a:off x="5786042" y="2901721"/>
            <a:ext cx="120294" cy="894166"/>
          </a:xfrm>
          <a:prstGeom prst="leftBrace">
            <a:avLst>
              <a:gd name="adj1" fmla="val 34501"/>
              <a:gd name="adj2" fmla="val 51252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ea typeface="黑体" panose="02010609060101010101" pitchFamily="49" charset="-122"/>
            </a:endParaRPr>
          </a:p>
        </p:txBody>
      </p:sp>
      <p:sp>
        <p:nvSpPr>
          <p:cNvPr id="19" name="左大括号 18"/>
          <p:cNvSpPr/>
          <p:nvPr>
            <p:custDataLst>
              <p:tags r:id="rId19"/>
            </p:custDataLst>
          </p:nvPr>
        </p:nvSpPr>
        <p:spPr>
          <a:xfrm>
            <a:off x="5830594" y="3976226"/>
            <a:ext cx="135643" cy="789253"/>
          </a:xfrm>
          <a:prstGeom prst="leftBrace">
            <a:avLst>
              <a:gd name="adj1" fmla="val 30804"/>
              <a:gd name="adj2" fmla="val 51252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2490" y="823853"/>
            <a:ext cx="8333063" cy="33843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1.“信息时代知识炸，足不出户知天下。QQ微信和扫码，衣食住行智能化。”推动现代社会出现上述变化的关键性技术是(    )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A．航天技术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B．生物技术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C．合成材料技术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．计算机网络技术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69273" y="2032445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83568" y="851217"/>
            <a:ext cx="8226425" cy="1857375"/>
          </a:xfrm>
        </p:spPr>
        <p:txBody>
          <a:bodyPr/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2．美国生物学家蕾切尔·卡森的著作《寂静的春天》中说到，由于人类大量使用杀虫剂，对大自然造成了巨大伤害。这反映了当今社会面临的问题是(    )</a:t>
            </a: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A．人口增长过快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．生态环境恶化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b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．霸权主义危害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．能源危机加剧</a:t>
            </a: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en-US" altLang="zh-CN" sz="2400" spc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3463" y="2051987"/>
            <a:ext cx="40449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sym typeface="+mn-ea"/>
              </a:rPr>
              <a:t>B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5988" y="771551"/>
            <a:ext cx="8496944" cy="3744416"/>
          </a:xfrm>
          <a:prstGeom prst="rect">
            <a:avLst/>
          </a:prstGeom>
        </p:spPr>
        <p:txBody>
          <a:bodyPr/>
          <a:lstStyle>
            <a:lvl1pPr defTabSz="514350" rtl="0" fontAlgn="auto">
              <a:lnSpc>
                <a:spcPct val="150000"/>
              </a:lnSpc>
              <a:buClrTx/>
              <a:buSzTx/>
              <a:defRPr sz="2400" b="1" strike="noStrike" cap="none" spc="0" normalizeH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algn="just"/>
            <a:r>
              <a:rPr lang="en-US" altLang="zh-CN" dirty="0"/>
              <a:t>3．1950年世界人口约25亿，1985年世界人口接近50亿，增长了1.9倍；世界谷物产量增长了2.8倍，但能源消耗量增长了3.7倍，全球粮食作物的种植面积自1981年后逐年下降。由此可见(    )</a:t>
            </a:r>
            <a:endParaRPr lang="en-US" altLang="zh-CN" dirty="0"/>
          </a:p>
          <a:p>
            <a:pPr algn="just"/>
            <a:r>
              <a:rPr lang="en-US" altLang="zh-CN" dirty="0" err="1"/>
              <a:t>A．世界多极化发展的必然性</a:t>
            </a:r>
            <a:r>
              <a:rPr lang="en-US" altLang="zh-CN" dirty="0"/>
              <a:t>      </a:t>
            </a:r>
            <a:r>
              <a:rPr lang="en-US" altLang="zh-CN" dirty="0" err="1" smtClean="0"/>
              <a:t>B</a:t>
            </a:r>
            <a:r>
              <a:rPr lang="en-US" altLang="zh-CN" dirty="0" err="1"/>
              <a:t>．可持续发展的重要性</a:t>
            </a:r>
            <a:endParaRPr lang="en-US" altLang="zh-CN" dirty="0"/>
          </a:p>
          <a:p>
            <a:pPr algn="just"/>
            <a:r>
              <a:rPr lang="en-US" altLang="zh-CN" dirty="0" err="1"/>
              <a:t>C．区域经济不平衡的危害性</a:t>
            </a:r>
            <a:r>
              <a:rPr lang="en-US" altLang="zh-CN" dirty="0"/>
              <a:t>     </a:t>
            </a:r>
            <a:r>
              <a:rPr lang="en-US" altLang="zh-CN" dirty="0" smtClean="0"/>
              <a:t> </a:t>
            </a:r>
            <a:r>
              <a:rPr lang="en-US" altLang="zh-CN" dirty="0" err="1"/>
              <a:t>D．经济全球化的迫切性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1648333" y="2499742"/>
            <a:ext cx="498721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sym typeface="+mn-ea"/>
              </a:rPr>
              <a:t>B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1"/>
      <p:bldP spid="6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39553" y="898855"/>
            <a:ext cx="8352928" cy="345059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90000" tIns="46800" rIns="90000" bIns="46800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  <a:defRPr/>
            </a:pPr>
            <a:r>
              <a:rPr lang="zh-CN" altLang="en-US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借助教材，了解</a:t>
            </a:r>
            <a:r>
              <a:rPr lang="zh-CN" altLang="en-US" sz="2400" b="1" spc="0" noProof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计算机网络是如何建立和普及</a:t>
            </a:r>
            <a:r>
              <a:rPr lang="zh-CN" altLang="en-US" sz="2400" b="1" spc="0" noProof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altLang="zh-CN" sz="2400" b="1" spc="0" noProof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?</a:t>
            </a:r>
            <a:endParaRPr kumimoji="0" lang="en-US" altLang="zh-CN" sz="2400" b="1" kern="1200" cap="none" spc="0" normalizeH="0" baseline="0" noProof="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借助教材，了解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互联网对现代社会生活的影响怎样？</a:t>
            </a:r>
            <a:endParaRPr lang="zh-CN" altLang="en-US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借助教材，了解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世界妇女地位提高的原因？表现在哪些方面？</a:t>
            </a:r>
            <a:endParaRPr lang="en-US" altLang="zh-CN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借助视频，了解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简述生态问题产生的原因及其影响？</a:t>
            </a:r>
            <a:endParaRPr lang="en-US" altLang="zh-CN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 sz="2400" b="1" spc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借助教材，了解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人口问题有何影响？</a:t>
            </a:r>
            <a:endParaRPr lang="zh-CN" altLang="en-US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endParaRPr lang="zh-CN" altLang="en-US" sz="2400" b="1" spc="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0495" y="771550"/>
            <a:ext cx="8424936" cy="2533650"/>
          </a:xfrm>
        </p:spPr>
        <p:txBody>
          <a:bodyPr/>
          <a:lstStyle/>
          <a:p>
            <a:pPr algn="l" defTabSz="914400" fontAlgn="base">
              <a:lnSpc>
                <a:spcPct val="150000"/>
              </a:lnSpc>
              <a:buClrTx/>
              <a:buSzTx/>
              <a:buNone/>
            </a:pP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4．1974—1990年部分世界博览会主题，据</a:t>
            </a:r>
            <a:r>
              <a:rPr lang="zh-CN" altLang="en-US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表可知，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现代</a:t>
            </a:r>
            <a:b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人类社会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    )</a:t>
            </a: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A．发展面临共同挑战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．亟待建立经济新秩序</a:t>
            </a: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C．能源危机异常严峻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D．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实现可持续协调发展</a:t>
            </a:r>
            <a:endParaRPr lang="en-US" altLang="zh-CN" sz="2400" spc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4671" y="1419622"/>
            <a:ext cx="4506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>
                <a:sym typeface="+mn-ea"/>
              </a:rPr>
              <a:t>A</a:t>
            </a:r>
            <a:endParaRPr lang="zh-CN" altLang="en-US" dirty="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25410" r="25410" b="3948"/>
          <a:stretch>
            <a:fillRect/>
          </a:stretch>
        </p:blipFill>
        <p:spPr>
          <a:xfrm>
            <a:off x="3059832" y="1419622"/>
            <a:ext cx="5000462" cy="2353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60" y="963612"/>
            <a:ext cx="8171180" cy="20897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5．搜集“抖音主播带货生活”“提高妇女教育和健康水平”“控制全球气候变暖”等资料，有利于探究(    )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A．冷战过后的世界格局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</a:t>
            </a:r>
            <a:r>
              <a:rPr lang="en-US" altLang="zh-CN" sz="2400" b="1" dirty="0" err="1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．不断发展的现代社会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C．亚非拉国家的新发展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b="1" dirty="0" err="1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．两极格局笼罩的世界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9465" y="1614010"/>
            <a:ext cx="602615" cy="4569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723465" y="2107341"/>
            <a:ext cx="5584825" cy="13258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-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3313634920"/>
                </a:ext>
              </a:extLst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作业：完成课后探究题，考查人口环境问题。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3313634920"/>
                </a:ext>
              </a:extLst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3568" y="987574"/>
            <a:ext cx="7963237" cy="3384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64518" y="699542"/>
            <a:ext cx="5723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608965">
              <a:defRPr/>
            </a:pPr>
            <a:r>
              <a:rPr kumimoji="1" lang="zh-CN" altLang="en-US" sz="2800" b="1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Calibri" panose="020F0502020204030204" charset="0"/>
              </a:rPr>
              <a:t>一</a:t>
            </a:r>
            <a:r>
              <a:rPr kumimoji="1" lang="en-US" altLang="zh-CN" sz="2800" b="1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Calibri" panose="020F0502020204030204" charset="0"/>
              </a:rPr>
              <a:t>.</a:t>
            </a:r>
            <a:r>
              <a:rPr kumimoji="1" lang="zh-CN" altLang="en-US" sz="2800" b="1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Calibri" panose="020F0502020204030204" charset="0"/>
              </a:rPr>
              <a:t>计算机网络</a:t>
            </a:r>
            <a:r>
              <a:rPr kumimoji="1" lang="zh-CN" altLang="en-US" sz="28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Calibri" panose="020F0502020204030204" charset="0"/>
              </a:rPr>
              <a:t>与现代社会生活</a:t>
            </a:r>
            <a:endParaRPr kumimoji="1" lang="zh-CN" altLang="en-US" sz="2800" b="1" kern="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Calibri" panose="020F0502020204030204" charset="0"/>
            </a:endParaRPr>
          </a:p>
        </p:txBody>
      </p:sp>
      <p:pic>
        <p:nvPicPr>
          <p:cNvPr id="28" name="图片 27" descr="20140714083824_155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1360229"/>
            <a:ext cx="3016885" cy="175704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94656" y="3210426"/>
            <a:ext cx="4379105" cy="340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 kern="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1946年2月14</a:t>
            </a:r>
            <a:r>
              <a:rPr lang="en-US" altLang="zh-CN" sz="2400" b="1" kern="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日</a:t>
            </a:r>
            <a:r>
              <a:rPr lang="zh-CN" altLang="en-US" sz="2400" b="1" kern="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kern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ENIAC </a:t>
            </a:r>
            <a:r>
              <a:rPr lang="en-US" altLang="zh-CN" sz="2400" b="1" kern="0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美国</a:t>
            </a:r>
            <a:endParaRPr lang="en-US" altLang="zh-CN" sz="24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93366" y="1268569"/>
            <a:ext cx="3727866" cy="2495097"/>
            <a:chOff x="834" y="1951"/>
            <a:chExt cx="3536" cy="3868"/>
          </a:xfrm>
        </p:grpSpPr>
        <p:sp>
          <p:nvSpPr>
            <p:cNvPr id="23" name="文本框 22"/>
            <p:cNvSpPr txBox="1"/>
            <p:nvPr>
              <p:custDataLst>
                <p:tags r:id="rId5"/>
              </p:custDataLst>
            </p:nvPr>
          </p:nvSpPr>
          <p:spPr>
            <a:xfrm>
              <a:off x="906" y="2594"/>
              <a:ext cx="2180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18000</a:t>
              </a: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个电子管</a:t>
              </a:r>
              <a:endParaRPr lang="en-US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951" y="4817"/>
              <a:ext cx="2178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占地</a:t>
              </a:r>
              <a:r>
                <a:rPr lang="en-US" altLang="zh-CN" sz="2400" b="1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170</a:t>
              </a: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平方米</a:t>
              </a:r>
              <a:endParaRPr lang="en-US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7"/>
              </p:custDataLst>
            </p:nvPr>
          </p:nvSpPr>
          <p:spPr>
            <a:xfrm>
              <a:off x="871" y="1951"/>
              <a:ext cx="1424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重达</a:t>
              </a:r>
              <a:r>
                <a:rPr lang="en-US" altLang="zh-CN" sz="2400" b="1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30</a:t>
              </a: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吨</a:t>
              </a:r>
              <a:endParaRPr lang="en-US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861" y="3313"/>
              <a:ext cx="2781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耗电功率约150千瓦</a:t>
              </a:r>
              <a:endParaRPr lang="en-US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9"/>
              </p:custDataLst>
            </p:nvPr>
          </p:nvSpPr>
          <p:spPr>
            <a:xfrm>
              <a:off x="834" y="4058"/>
              <a:ext cx="3536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每秒钟可进行</a:t>
              </a:r>
              <a:r>
                <a:rPr lang="en-US" altLang="zh-CN" sz="2400" b="1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5000次</a:t>
              </a: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  <a:sym typeface="+mn-ea"/>
                </a:rPr>
                <a:t>运算</a:t>
              </a:r>
              <a:endParaRPr lang="en-US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467544" y="3651870"/>
            <a:ext cx="8267700" cy="1022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战后随着电子计算机的发明和普及，数据库和计算机网络建立起来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2.20C90'S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以来，互联网在全球迅速普及，使人类社会进入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信息时代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占位符 41" descr="t01ca9b26bfdd8482fd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8F8F8">
                  <a:alpha val="100000"/>
                </a:srgbClr>
              </a:clrFrom>
              <a:clrTo>
                <a:srgbClr val="F8F8F8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63385" y="1419225"/>
            <a:ext cx="1788160" cy="1075690"/>
          </a:xfrm>
          <a:prstGeom prst="rect">
            <a:avLst/>
          </a:prstGeom>
        </p:spPr>
      </p:pic>
      <p:pic>
        <p:nvPicPr>
          <p:cNvPr id="43" name="图片占位符 7" descr="16pic_930804_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70" y="1491615"/>
            <a:ext cx="1789430" cy="1142365"/>
          </a:xfrm>
          <a:prstGeom prst="rect">
            <a:avLst/>
          </a:prstGeom>
        </p:spPr>
      </p:pic>
      <p:pic>
        <p:nvPicPr>
          <p:cNvPr id="44" name="图片占位符 6" descr="t01d671d9e857e3fb8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6995" y="1543685"/>
            <a:ext cx="1445895" cy="1062355"/>
          </a:xfrm>
          <a:prstGeom prst="rect">
            <a:avLst/>
          </a:prstGeom>
        </p:spPr>
      </p:pic>
      <p:pic>
        <p:nvPicPr>
          <p:cNvPr id="45" name="图片占位符 5" descr="1420687730949940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8975" y="1445895"/>
            <a:ext cx="1788795" cy="11601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83568" y="2787774"/>
            <a:ext cx="8064693" cy="16561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我们生活在互联网时代，互联网给我们带来了什么？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68505" y="771550"/>
            <a:ext cx="318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608965">
              <a:defRPr/>
            </a:pPr>
            <a:r>
              <a:rPr lang="zh-CN" altLang="en-US" sz="2800" b="1" spc="80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互联网的影响</a:t>
            </a:r>
            <a:endParaRPr kumimoji="1" lang="zh-CN" altLang="en-US" sz="2800" b="1" kern="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Calibri" panose="020F05020202040302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548253" y="1221512"/>
            <a:ext cx="8179959" cy="846182"/>
          </a:xfrm>
          <a:prstGeom prst="rect">
            <a:avLst/>
          </a:prstGeom>
          <a:noFill/>
        </p:spPr>
        <p:txBody>
          <a:bodyPr wrap="square" lIns="122027" tIns="61013" rIns="122027" bIns="61013" rtlCol="0">
            <a:noAutofit/>
          </a:bodyPr>
          <a:lstStyle/>
          <a:p>
            <a:pPr defTabSz="1220470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1.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将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世界各地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联结成一个整体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，创造了人类新的生活模式和文化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观念。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97799" y="4244567"/>
            <a:ext cx="7906649" cy="426085"/>
          </a:xfrm>
          <a:prstGeom prst="rect">
            <a:avLst/>
          </a:prstGeom>
          <a:noFill/>
        </p:spPr>
        <p:txBody>
          <a:bodyPr wrap="none" lIns="122027" tIns="61013" rIns="122027" bIns="61013" rtlCol="0">
            <a:noAutofit/>
          </a:bodyPr>
          <a:lstStyle/>
          <a:p>
            <a:pPr defTabSz="1220470"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然而，随着互联网的发展，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网络安全问题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日益凸显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......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rcRect l="6084" t="4939" r="5561" b="5965"/>
          <a:stretch>
            <a:fillRect/>
          </a:stretch>
        </p:blipFill>
        <p:spPr>
          <a:xfrm>
            <a:off x="719503" y="2543317"/>
            <a:ext cx="2057400" cy="17011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275856" y="2666669"/>
            <a:ext cx="2334895" cy="16071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C:/Users/hu/AppData/Local/Temp/kaimatting_20200104143739/output_20200104143747..pngoutput_20200104143747.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012228" y="2637297"/>
            <a:ext cx="2179955" cy="165290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91253" y="2067694"/>
            <a:ext cx="7623678" cy="353695"/>
          </a:xfrm>
          <a:prstGeom prst="rect">
            <a:avLst/>
          </a:prstGeom>
          <a:noFill/>
        </p:spPr>
        <p:txBody>
          <a:bodyPr wrap="none" lIns="122027" tIns="61013" rIns="122027" bIns="61013" rtlCol="0">
            <a:noAutofit/>
          </a:bodyPr>
          <a:lstStyle/>
          <a:p>
            <a:pPr defTabSz="1220470" latinLnBrk="1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拓展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了人类的生活空间，还推动了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全球经济一体化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10" descr="http://p1.so.qhimgs1.com/bdr/_240_/t01e533140c9f1a5801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584207" y="948346"/>
            <a:ext cx="1991995" cy="114871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19460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2888622" y="1020101"/>
            <a:ext cx="2072640" cy="118935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3076" name="Picture 4" descr="https://timgsa.baidu.com/timg?image&amp;quality=80&amp;size=b9999_10000&amp;sec=1550047129359&amp;di=c9fc7af9daf139c2f08d10362e88858d&amp;imgtype=0&amp;src=http%3A%2F%2Fwww.rmzxb.com.cn%2Fupload%2Fresources%2Fimage%2F2018%2F02%2F01%2F2091615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7209162" y="804201"/>
            <a:ext cx="1525270" cy="135763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20484" name="Picture 5" descr="https://timgsa.baidu.com/timg?image&amp;quality=80&amp;size=b9999_10000&amp;sec=1536431658300&amp;di=402933241be0bc674233af493d8c696a&amp;imgtype=0&amp;src=http%3A%2F%2Fupload.10yan.com%2F2018%2F0907%2F1536280687188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300987" y="791501"/>
            <a:ext cx="1647825" cy="141795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20485" name="Picture 7" descr="https://timgsa.baidu.com/timg?image&amp;quality=80&amp;size=b9999_10000&amp;sec=1536431725953&amp;di=4a602da79d2afac50b6fa03f329ead94&amp;imgtype=0&amp;src=http%3A%2F%2Fwww.zbgwy.com%2FUpFiles%2Fimage%2F20180802%2F6366881752416890796366325.jp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827584" y="3582987"/>
            <a:ext cx="1867535" cy="113982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6089424" y="3582986"/>
            <a:ext cx="1756410" cy="12236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clrChange>
              <a:clrFrom>
                <a:srgbClr val="FCFEFB">
                  <a:alpha val="100000"/>
                </a:srgbClr>
              </a:clrFrom>
              <a:clrTo>
                <a:srgbClr val="FCFE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0297" y="3447071"/>
            <a:ext cx="1774190" cy="1244600"/>
          </a:xfrm>
          <a:prstGeom prst="rect">
            <a:avLst/>
          </a:prstGeom>
          <a:effectLst/>
        </p:spPr>
      </p:pic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683568" y="2209456"/>
            <a:ext cx="8197850" cy="9639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1012" tIns="61012" rIns="61012" bIns="61012" numCol="1" spcCol="50844" rtlCol="0" anchor="t" forceAA="0">
            <a:noAutofit/>
          </a:bodyPr>
          <a:lstStyle/>
          <a:p>
            <a:pPr defTabSz="122047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网络是把“双刃剑”，二者都不可忽略。所以，我们要趋利避害。我们应该提高自身的道德素养，树立正确的网络观，健康上网树立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正确的网络观，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营造文明、安全的网络环境，自觉抵制不文明行为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593854" y="773447"/>
            <a:ext cx="497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608965">
              <a:defRPr kumimoji="1" sz="2800" b="1" ker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二</a:t>
            </a:r>
            <a:r>
              <a:rPr lang="en-US" altLang="zh-CN" dirty="0" smtClean="0">
                <a:solidFill>
                  <a:schemeClr val="tx1"/>
                </a:solidFill>
              </a:rPr>
              <a:t>.</a:t>
            </a:r>
            <a:r>
              <a:rPr lang="zh-CN" altLang="en-US" dirty="0" smtClean="0">
                <a:solidFill>
                  <a:schemeClr val="tx1"/>
                </a:solidFill>
              </a:rPr>
              <a:t>妇女</a:t>
            </a:r>
            <a:r>
              <a:rPr lang="zh-CN" altLang="en-US" dirty="0">
                <a:solidFill>
                  <a:schemeClr val="tx1"/>
                </a:solidFill>
              </a:rPr>
              <a:t>地位的提高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93854" y="1296666"/>
            <a:ext cx="612061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妇女地位提高的表现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62114" y="1745884"/>
            <a:ext cx="8209220" cy="9696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1012" tIns="61012" rIns="61012" bIns="61012" numCol="1" spcCol="50844" rtlCol="0" anchor="t" forceAA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(1)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19世纪末20世纪初，西方资本主义国家的妇女开始获得选举权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2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今天，全世界绝大多数的国家和地区的妇女都有了选举权</a:t>
            </a:r>
            <a:endParaRPr lang="zh-CN" altLang="en-US" sz="2200" dirty="0" smtClean="0"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04767" y="2610261"/>
            <a:ext cx="8123914" cy="9696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1012" tIns="61012" rIns="61012" bIns="61012" numCol="1" spcCol="50844" rtlCol="0" anchor="t" forceAA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sym typeface="+mn-ea"/>
              </a:rPr>
              <a:t>(2)</a:t>
            </a:r>
            <a:r>
              <a:rPr lang="zh-CN" altLang="en-US" dirty="0">
                <a:sym typeface="+mn-ea"/>
              </a:rPr>
              <a:t>20世纪六七十年代，欧美发达国家妇女的独立意识增强，不少国家制定专门法规，保障妇女的权利。</a:t>
            </a:r>
            <a:endParaRPr lang="zh-CN" altLang="en-US" dirty="0"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610880" y="3463345"/>
            <a:ext cx="8236931" cy="9696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1012" tIns="61012" rIns="61012" bIns="61012" numCol="1" spcCol="50844" rtlCol="0" anchor="t" forceAA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sym typeface="+mn-ea"/>
              </a:rPr>
              <a:t>(3)</a:t>
            </a:r>
            <a:r>
              <a:rPr lang="zh-CN" altLang="en-US" dirty="0">
                <a:sym typeface="+mn-ea"/>
              </a:rPr>
              <a:t>随着受教育程度提升，获得更多的知识和技能。越来越多的妇女参加社会工作。</a:t>
            </a:r>
            <a:endParaRPr lang="zh-CN" altLang="en-US" dirty="0">
              <a:sym typeface="+mn-ea"/>
            </a:endParaRPr>
          </a:p>
        </p:txBody>
      </p:sp>
      <p:sp>
        <p:nvSpPr>
          <p:cNvPr id="41" name="文本框 14"/>
          <p:cNvSpPr txBox="1"/>
          <p:nvPr>
            <p:custDataLst>
              <p:tags r:id="rId6"/>
            </p:custDataLst>
          </p:nvPr>
        </p:nvSpPr>
        <p:spPr>
          <a:xfrm>
            <a:off x="564803" y="4275391"/>
            <a:ext cx="8163878" cy="5464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1012" tIns="61012" rIns="61012" bIns="61012" numCol="1" spcCol="50844" rtlCol="0" anchor="t" forceAA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sym typeface="+mn-ea"/>
              </a:rPr>
              <a:t>(4)1979</a:t>
            </a:r>
            <a:r>
              <a:rPr lang="zh-CN" altLang="en-US" dirty="0">
                <a:sym typeface="+mn-ea"/>
              </a:rPr>
              <a:t>年，联合国大会通过了</a:t>
            </a:r>
            <a:r>
              <a:rPr lang="en-US" altLang="zh-CN" dirty="0">
                <a:sym typeface="+mn-ea"/>
              </a:rPr>
              <a:t>《</a:t>
            </a:r>
            <a:r>
              <a:rPr lang="zh-CN" altLang="en-US" dirty="0">
                <a:sym typeface="+mn-ea"/>
              </a:rPr>
              <a:t>消除对妇女一切形式歧视公约</a:t>
            </a:r>
            <a:r>
              <a:rPr lang="en-US" altLang="zh-CN" dirty="0">
                <a:sym typeface="+mn-ea"/>
              </a:rPr>
              <a:t>》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5" grpId="0" bldLvl="0"/>
      <p:bldP spid="4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http://p3.so.qhmsg.com/bdr/_240_/t01eb660542275bf908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737" y="1707654"/>
            <a:ext cx="2963545" cy="177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44788" y="1059582"/>
            <a:ext cx="5256852" cy="2919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消除对妇女一切形式歧视公约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是联合国为消除对妇女的歧视、争取性别平等制定的一份重要国际人权文书。联合国在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1979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日的大会上通过该有关议案，并于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1981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9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月起生效。该公约确立规则，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保障妇女在政治、法律、工作、教育、医疗服务、商业活动和家庭关系等各方面的权利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SPECIAL_SOURCE" val="bdnull"/>
</p:tagLst>
</file>

<file path=ppt/tags/tag107.xml><?xml version="1.0" encoding="utf-8"?>
<p:tagLst xmlns:p="http://schemas.openxmlformats.org/presentationml/2006/main">
  <p:tag name="AS_UNIQUEID" val="1185"/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SPECIAL_SOURCE" val="bdnull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AS_UNIQUEID" val="65"/>
  <p:tag name="KSO_WM_BEAUTIFY_FLAG" val=""/>
</p:tagLst>
</file>

<file path=ppt/tags/tag133.xml><?xml version="1.0" encoding="utf-8"?>
<p:tagLst xmlns:p="http://schemas.openxmlformats.org/presentationml/2006/main">
  <p:tag name="AS_UNIQUEID" val="66"/>
  <p:tag name="KSO_WM_BEAUTIFY_FLAG" val=""/>
</p:tagLst>
</file>

<file path=ppt/tags/tag134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3708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AS_UNIQUEID" val="3704"/>
</p:tagLst>
</file>

<file path=ppt/tags/tag38.xml><?xml version="1.0" encoding="utf-8"?>
<p:tagLst xmlns:p="http://schemas.openxmlformats.org/presentationml/2006/main">
  <p:tag name="AS_UNIQUEID" val="3705"/>
</p:tagLst>
</file>

<file path=ppt/tags/tag39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SPECIAL_SOURCE" val="bdnull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AS_UNIQUEID" val="1185"/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SPECIAL_SOURCE" val="bdnull"/>
</p:tagLst>
</file>

<file path=ppt/tags/tag93.xml><?xml version="1.0" encoding="utf-8"?>
<p:tagLst xmlns:p="http://schemas.openxmlformats.org/presentationml/2006/main">
  <p:tag name="AS_UNIQUEID" val="1185"/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WPS 演示</Application>
  <PresentationFormat>全屏显示(16:9)</PresentationFormat>
  <Paragraphs>183</Paragraphs>
  <Slides>22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黑体</vt:lpstr>
      <vt:lpstr>Calibri</vt:lpstr>
      <vt:lpstr>楷体</vt:lpstr>
      <vt:lpstr>Arial</vt:lpstr>
      <vt:lpstr>微软雅黑</vt:lpstr>
      <vt:lpstr>Arial Unicode MS</vt:lpstr>
      <vt:lpstr>Impact</vt:lpstr>
      <vt:lpstr>Times New Roman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2．美国生物学家蕾切尔·卡森的著作《寂静的春天》中说到，由于人类大量使用杀虫剂，对大自然造成了巨大伤害。这反映了当今社会面临的问题是(    ) A．人口增长过快               B．生态环境恶化    C．霸权主义危害               D．能源危机加剧 </vt:lpstr>
      <vt:lpstr>PowerPoint 演示文稿</vt:lpstr>
      <vt:lpstr>4．1974—1990年部分世界博览会主题，据下表可知，现代 人类社会(    )    A．发展面临共同挑战        B．亟待建立经济新秩序 C．能源危机异常严峻        D．实现可持续协调发展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78</cp:revision>
  <dcterms:created xsi:type="dcterms:W3CDTF">2023-08-24T08:36:00Z</dcterms:created>
  <dcterms:modified xsi:type="dcterms:W3CDTF">2024-07-03T08:42:40Z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42C5EAF3F06A427ABA48777654F18D5F_12</vt:lpwstr>
  </property>
</Properties>
</file>